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5"/>
  </p:handoutMasterIdLst>
  <p:sldIdLst>
    <p:sldId id="256" r:id="rId2"/>
    <p:sldId id="257" r:id="rId3"/>
    <p:sldId id="258" r:id="rId4"/>
    <p:sldId id="260" r:id="rId5"/>
    <p:sldId id="266" r:id="rId6"/>
    <p:sldId id="261" r:id="rId7"/>
    <p:sldId id="263" r:id="rId8"/>
    <p:sldId id="275" r:id="rId9"/>
    <p:sldId id="277" r:id="rId10"/>
    <p:sldId id="289" r:id="rId11"/>
    <p:sldId id="279" r:id="rId12"/>
    <p:sldId id="288" r:id="rId13"/>
    <p:sldId id="278" r:id="rId14"/>
    <p:sldId id="264" r:id="rId15"/>
    <p:sldId id="269" r:id="rId16"/>
    <p:sldId id="270" r:id="rId17"/>
    <p:sldId id="271" r:id="rId18"/>
    <p:sldId id="272" r:id="rId19"/>
    <p:sldId id="274" r:id="rId20"/>
    <p:sldId id="268" r:id="rId21"/>
    <p:sldId id="273" r:id="rId22"/>
    <p:sldId id="280" r:id="rId23"/>
    <p:sldId id="286" r:id="rId24"/>
    <p:sldId id="281" r:id="rId25"/>
    <p:sldId id="282" r:id="rId26"/>
    <p:sldId id="283" r:id="rId27"/>
    <p:sldId id="284" r:id="rId28"/>
    <p:sldId id="285" r:id="rId29"/>
    <p:sldId id="259" r:id="rId30"/>
    <p:sldId id="290" r:id="rId31"/>
    <p:sldId id="291" r:id="rId32"/>
    <p:sldId id="293" r:id="rId33"/>
    <p:sldId id="292" r:id="rId3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869B2CF-2BED-4BD9-A0C9-16362266DC54}">
          <p14:sldIdLst>
            <p14:sldId id="256"/>
            <p14:sldId id="257"/>
            <p14:sldId id="258"/>
            <p14:sldId id="260"/>
            <p14:sldId id="266"/>
            <p14:sldId id="261"/>
            <p14:sldId id="263"/>
            <p14:sldId id="275"/>
            <p14:sldId id="277"/>
            <p14:sldId id="289"/>
            <p14:sldId id="279"/>
            <p14:sldId id="288"/>
            <p14:sldId id="278"/>
            <p14:sldId id="264"/>
            <p14:sldId id="269"/>
            <p14:sldId id="270"/>
            <p14:sldId id="271"/>
            <p14:sldId id="272"/>
            <p14:sldId id="274"/>
            <p14:sldId id="268"/>
            <p14:sldId id="273"/>
            <p14:sldId id="280"/>
            <p14:sldId id="286"/>
            <p14:sldId id="281"/>
            <p14:sldId id="282"/>
            <p14:sldId id="283"/>
            <p14:sldId id="284"/>
            <p14:sldId id="285"/>
            <p14:sldId id="259"/>
            <p14:sldId id="290"/>
            <p14:sldId id="291"/>
            <p14:sldId id="293"/>
            <p14:sldId id="29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3DEB38C-4AAA-4E28-8FF3-1971BC85EA52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90F03B0-D5E8-4C91-BE0C-F064B8A94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1142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30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69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17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963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426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48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449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687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2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720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851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F991A-F33D-44BF-A51E-52F2C5E23C3F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7FD20-6477-4D8A-A014-22B6D0A9A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23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Super Power</a:t>
            </a:r>
            <a:br>
              <a:rPr lang="en-US" dirty="0" smtClean="0"/>
            </a:br>
            <a:r>
              <a:rPr lang="en-US" sz="2000" dirty="0" smtClean="0"/>
              <a:t>SD 1324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Members</a:t>
            </a:r>
          </a:p>
          <a:p>
            <a:r>
              <a:rPr lang="en-US" sz="2000" dirty="0" smtClean="0"/>
              <a:t>Travis </a:t>
            </a:r>
            <a:r>
              <a:rPr lang="en-US" sz="2000" dirty="0" err="1" smtClean="0"/>
              <a:t>Tolstedt</a:t>
            </a:r>
            <a:r>
              <a:rPr lang="en-US" sz="2000" dirty="0" smtClean="0"/>
              <a:t> , Moe </a:t>
            </a:r>
            <a:r>
              <a:rPr lang="en-US" sz="2000" dirty="0" err="1" smtClean="0"/>
              <a:t>Oo</a:t>
            </a:r>
            <a:r>
              <a:rPr lang="en-US" sz="2000" dirty="0"/>
              <a:t>,</a:t>
            </a:r>
            <a:r>
              <a:rPr lang="en-US" sz="2000" dirty="0" smtClean="0"/>
              <a:t> </a:t>
            </a:r>
            <a:r>
              <a:rPr lang="en-US" sz="2000" dirty="0" err="1" smtClean="0"/>
              <a:t>Khamis</a:t>
            </a:r>
            <a:r>
              <a:rPr lang="en-US" sz="2000" dirty="0" smtClean="0"/>
              <a:t> </a:t>
            </a:r>
            <a:r>
              <a:rPr lang="en-US" sz="2000" dirty="0" err="1" smtClean="0"/>
              <a:t>Lemi</a:t>
            </a:r>
            <a:r>
              <a:rPr lang="en-US" sz="2000" dirty="0" smtClean="0"/>
              <a:t>, </a:t>
            </a:r>
            <a:r>
              <a:rPr lang="en-US" sz="2000" dirty="0" err="1" smtClean="0"/>
              <a:t>Aman</a:t>
            </a:r>
            <a:r>
              <a:rPr lang="en-US" sz="2000" dirty="0" smtClean="0"/>
              <a:t> Adam</a:t>
            </a:r>
          </a:p>
          <a:p>
            <a:r>
              <a:rPr lang="en-US" sz="2000" dirty="0" smtClean="0"/>
              <a:t>Advisors</a:t>
            </a:r>
          </a:p>
          <a:p>
            <a:r>
              <a:rPr lang="en-US" sz="2000" dirty="0" smtClean="0"/>
              <a:t>Dr. Benjamin </a:t>
            </a:r>
            <a:r>
              <a:rPr lang="en-US" sz="2000" dirty="0" err="1" smtClean="0"/>
              <a:t>Braaten</a:t>
            </a:r>
            <a:r>
              <a:rPr lang="en-US" sz="2000" dirty="0" smtClean="0"/>
              <a:t> , Dr. Mark Schroeder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6539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Capacitor/</a:t>
            </a:r>
            <a:r>
              <a:rPr lang="en-US" dirty="0" err="1" smtClean="0"/>
              <a:t>Supercapacitor</a:t>
            </a:r>
            <a:r>
              <a:rPr lang="en-US" dirty="0" smtClean="0"/>
              <a:t> Discharging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with Resistor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a large </a:t>
            </a:r>
            <a:r>
              <a:rPr lang="en-US" dirty="0" smtClean="0"/>
              <a:t>value of </a:t>
            </a:r>
            <a:r>
              <a:rPr lang="en-US" dirty="0" smtClean="0"/>
              <a:t>resistance </a:t>
            </a:r>
            <a:r>
              <a:rPr lang="en-US" dirty="0" smtClean="0"/>
              <a:t>will discharge the capacitor very </a:t>
            </a:r>
            <a:r>
              <a:rPr lang="en-US" dirty="0" smtClean="0"/>
              <a:t>slowly and using a small resistance value will discharge faster.</a:t>
            </a:r>
            <a:endParaRPr lang="en-US" dirty="0" smtClean="0"/>
          </a:p>
          <a:p>
            <a:r>
              <a:rPr lang="en-US" dirty="0" smtClean="0"/>
              <a:t>Resistance used was 10 ohms, we wanted to see a full discharge of the </a:t>
            </a:r>
            <a:r>
              <a:rPr lang="en-US" dirty="0" err="1" smtClean="0"/>
              <a:t>supercapacitor</a:t>
            </a:r>
            <a:r>
              <a:rPr lang="en-US" dirty="0" smtClean="0"/>
              <a:t> within a reasonable time range.</a:t>
            </a:r>
          </a:p>
          <a:p>
            <a:r>
              <a:rPr lang="en-US" dirty="0" smtClean="0"/>
              <a:t>Regular Capacitor Discharged almost instantaneously (too quickly to measure)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2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Supercapacitor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3152" y="1676400"/>
            <a:ext cx="3513648" cy="4449763"/>
          </a:xfrm>
        </p:spPr>
        <p:txBody>
          <a:bodyPr/>
          <a:lstStyle/>
          <a:p>
            <a:r>
              <a:rPr lang="en-US" dirty="0" smtClean="0"/>
              <a:t>Equation calculated to be 2.3exp(-0.03t).</a:t>
            </a:r>
          </a:p>
          <a:p>
            <a:r>
              <a:rPr lang="en-US" dirty="0" smtClean="0"/>
              <a:t>MATLAB’s best-fit line equation was 2.224exp(-0.01996t)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81200"/>
            <a:ext cx="5020752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967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Capacitor Discharging Circuit</a:t>
            </a:r>
            <a:br>
              <a:rPr lang="en-US" dirty="0" smtClean="0"/>
            </a:br>
            <a:r>
              <a:rPr lang="en-US" dirty="0" smtClean="0"/>
              <a:t>without being connected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Charge capacitor up to 15v and start collecting our data every week for about a </a:t>
            </a:r>
            <a:r>
              <a:rPr lang="en-US" dirty="0" smtClean="0"/>
              <a:t>month</a:t>
            </a:r>
          </a:p>
          <a:p>
            <a:r>
              <a:rPr lang="en-US" dirty="0" smtClean="0"/>
              <a:t>Using our collected data we were able to create a best-fit line equation</a:t>
            </a:r>
            <a:r>
              <a:rPr lang="en-US" dirty="0" smtClean="0"/>
              <a:t>, therefore allowing us to calculate the “resistance” of air. We calculated it to be 644 mega ohms.</a:t>
            </a:r>
            <a:endParaRPr lang="en-US" dirty="0" smtClean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648200"/>
            <a:ext cx="2273300" cy="194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76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Capacitor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Opened a regular capacitor and study what is inside </a:t>
            </a:r>
          </a:p>
          <a:p>
            <a:r>
              <a:rPr lang="en-US" dirty="0" smtClean="0"/>
              <a:t>Observed the material inside the regular capacitor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75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DC Field Capacitor Charger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Large DC voltage applied to outer plates creates an electric field between the plates</a:t>
            </a:r>
          </a:p>
          <a:p>
            <a:r>
              <a:rPr lang="en-US" dirty="0" smtClean="0"/>
              <a:t>Electric field causes charges to move on the inner plates inducing a voltage between them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26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Travis.J.Tolstedt\Desktop\1473053_655511501156911_64974261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2296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95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Travis.J.Tolstedt\Desktop\1504135_655511144490280_13389269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"/>
            <a:ext cx="7620000" cy="571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63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Travis.J.Tolstedt\Desktop\1476294_655511124490282_243639185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7772400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86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Travis.J.Tolstedt\Desktop\1460266_655511104490284_737755363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8" y="152400"/>
            <a:ext cx="8839200" cy="662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36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Travis.J.Tolstedt\Desktop\1502472_655511074490287_2092335645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001000" cy="6000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57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The Problem:</a:t>
            </a:r>
          </a:p>
          <a:p>
            <a:pPr marL="0" indent="0" algn="ctr">
              <a:buNone/>
            </a:pPr>
            <a:r>
              <a:rPr lang="en-US" dirty="0" smtClean="0"/>
              <a:t>Batteries take a considerably long amount of time to charge. Usually charging a battery requires being plugged into an outlet for the entire charge time. A missed charge can result in an entire day with a dead battery.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08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ravis.J.Tolstedt\Desktop\1486632_655511051156956_752334228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8356599" cy="626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30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Travis.J.Tolstedt\Desktop\1488326_655511094490285_799111781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8" y="152400"/>
            <a:ext cx="7721599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71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Diagram for parallel plate capacitors using PCB board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000" y="2791753"/>
            <a:ext cx="6600000" cy="2142857"/>
          </a:xfrm>
        </p:spPr>
      </p:pic>
    </p:spTree>
    <p:extLst>
      <p:ext uri="{BB962C8B-B14F-4D97-AF65-F5344CB8AC3E}">
        <p14:creationId xmlns:p14="http://schemas.microsoft.com/office/powerpoint/2010/main" val="232108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C=(ԐA)/d</a:t>
            </a:r>
          </a:p>
          <a:p>
            <a:r>
              <a:rPr lang="en-US" dirty="0" smtClean="0"/>
              <a:t>Ԑ=Ԑ</a:t>
            </a:r>
            <a:r>
              <a:rPr lang="en-US" sz="2000" dirty="0"/>
              <a:t>r</a:t>
            </a:r>
            <a:r>
              <a:rPr lang="en-US" dirty="0" smtClean="0"/>
              <a:t> Ԑ</a:t>
            </a:r>
            <a:r>
              <a:rPr lang="en-US" sz="2000" dirty="0" smtClean="0"/>
              <a:t>0</a:t>
            </a:r>
          </a:p>
          <a:p>
            <a:r>
              <a:rPr lang="en-US" dirty="0" smtClean="0"/>
              <a:t>Ԑ</a:t>
            </a:r>
            <a:r>
              <a:rPr lang="en-US" sz="2000" dirty="0" smtClean="0"/>
              <a:t>0 </a:t>
            </a:r>
            <a:r>
              <a:rPr lang="en-US" dirty="0" smtClean="0"/>
              <a:t>= 8.854x10^-12 F/m</a:t>
            </a:r>
          </a:p>
          <a:p>
            <a:r>
              <a:rPr lang="en-US" dirty="0" smtClean="0"/>
              <a:t>Ԑ</a:t>
            </a:r>
            <a:r>
              <a:rPr lang="en-US" sz="2000" dirty="0" smtClean="0"/>
              <a:t>r </a:t>
            </a:r>
            <a:r>
              <a:rPr lang="en-US" dirty="0" smtClean="0"/>
              <a:t>= 4.8</a:t>
            </a:r>
          </a:p>
          <a:p>
            <a:r>
              <a:rPr lang="en-US" dirty="0" smtClean="0"/>
              <a:t>d=1cm</a:t>
            </a:r>
          </a:p>
          <a:p>
            <a:r>
              <a:rPr lang="en-US" dirty="0" smtClean="0"/>
              <a:t>A = (0.0508x0.0762)m^2</a:t>
            </a:r>
          </a:p>
          <a:p>
            <a:r>
              <a:rPr lang="en-US" dirty="0" smtClean="0"/>
              <a:t>C=16.45 pF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133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AC Source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600200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val="185769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AC source after disconnection</a:t>
            </a:r>
            <a:br>
              <a:rPr lang="en-US" dirty="0" smtClean="0"/>
            </a:br>
            <a:r>
              <a:rPr lang="en-US" dirty="0" smtClean="0"/>
              <a:t>(to see if there is any charge on plates)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28" y="1600200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val="340841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AC source and resistor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28" y="1600200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val="260143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AC source and resistor</a:t>
            </a:r>
            <a:br>
              <a:rPr lang="en-US" dirty="0" smtClean="0"/>
            </a:br>
            <a:r>
              <a:rPr lang="en-US" dirty="0" smtClean="0"/>
              <a:t>after disconnection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28" y="1600200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val="398292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DC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Apply three different types of material for the experiment, Aluminum,FR-4 with double and single  side coded in Copper. </a:t>
            </a:r>
          </a:p>
          <a:p>
            <a:r>
              <a:rPr lang="en-US" dirty="0" smtClean="0"/>
              <a:t>Apply up to 50V to the outer plates</a:t>
            </a:r>
          </a:p>
          <a:p>
            <a:r>
              <a:rPr lang="en-US" dirty="0" smtClean="0"/>
              <a:t>Inner plates received around 10mV</a:t>
            </a:r>
          </a:p>
          <a:p>
            <a:r>
              <a:rPr lang="en-US" dirty="0" smtClean="0"/>
              <a:t>The charge obtained is negligible or very small</a:t>
            </a:r>
          </a:p>
          <a:p>
            <a:r>
              <a:rPr lang="en-US" dirty="0" smtClean="0"/>
              <a:t>Theoretically the charge is about 8.225*10^-7c </a:t>
            </a:r>
          </a:p>
          <a:p>
            <a:r>
              <a:rPr lang="en-US" dirty="0" smtClean="0"/>
              <a:t>This is due to material used for the capacitor and it’s size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95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9026303"/>
              </p:ext>
            </p:extLst>
          </p:nvPr>
        </p:nvGraphicFramePr>
        <p:xfrm>
          <a:off x="457200" y="1600200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514600"/>
                <a:gridCol w="13716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Part Number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Quantity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Amount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3.3F </a:t>
                      </a:r>
                      <a:r>
                        <a:rPr lang="en-US" dirty="0" err="1" smtClean="0"/>
                        <a:t>Supercapacitor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723-BCAP0003P270T01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$9.60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350F </a:t>
                      </a:r>
                      <a:r>
                        <a:rPr lang="en-US" dirty="0" err="1" smtClean="0"/>
                        <a:t>Supercapacitor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723-BCAP0350E270T11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$22.46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150F </a:t>
                      </a:r>
                      <a:r>
                        <a:rPr lang="en-US" dirty="0" err="1" smtClean="0"/>
                        <a:t>Supercapacitor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723-BCAP0150P270T0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$26.58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12mF </a:t>
                      </a:r>
                      <a:r>
                        <a:rPr lang="en-US" dirty="0" err="1" smtClean="0"/>
                        <a:t>Supercapacitor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938-CLG03P012F12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$6.18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457200" y="3883981"/>
            <a:ext cx="82296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Total Budget = $300</a:t>
            </a:r>
          </a:p>
          <a:p>
            <a:r>
              <a:rPr lang="en-US" sz="3200" dirty="0" smtClean="0"/>
              <a:t>Total Amount Spent = $64.82</a:t>
            </a:r>
          </a:p>
          <a:p>
            <a:r>
              <a:rPr lang="en-US" sz="3200" dirty="0" smtClean="0"/>
              <a:t>Budget Remaining = $235.18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9262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Investigate and develop methods for creating </a:t>
            </a:r>
            <a:r>
              <a:rPr lang="en-US" dirty="0" err="1" smtClean="0"/>
              <a:t>graphene</a:t>
            </a:r>
            <a:endParaRPr lang="en-US" dirty="0" smtClean="0"/>
          </a:p>
          <a:p>
            <a:r>
              <a:rPr lang="en-US" dirty="0" smtClean="0"/>
              <a:t>Study the electrical characteristics of </a:t>
            </a:r>
            <a:r>
              <a:rPr lang="en-US" dirty="0" err="1" smtClean="0"/>
              <a:t>graphene</a:t>
            </a:r>
            <a:endParaRPr lang="en-US" dirty="0" smtClean="0"/>
          </a:p>
          <a:p>
            <a:r>
              <a:rPr lang="en-US" dirty="0" smtClean="0"/>
              <a:t>Investigate and develop capacitors and </a:t>
            </a:r>
            <a:r>
              <a:rPr lang="en-US" dirty="0" err="1" smtClean="0"/>
              <a:t>supercapacitors</a:t>
            </a:r>
            <a:r>
              <a:rPr lang="en-US" dirty="0" smtClean="0"/>
              <a:t> made with </a:t>
            </a:r>
            <a:r>
              <a:rPr lang="en-US" dirty="0" err="1" smtClean="0"/>
              <a:t>graphene</a:t>
            </a:r>
            <a:endParaRPr lang="en-US" dirty="0" smtClean="0"/>
          </a:p>
          <a:p>
            <a:r>
              <a:rPr lang="en-US" dirty="0" smtClean="0"/>
              <a:t>Investigate and develop methods for using static/DC fields for charging the plates of a capacitor(AC fields may need to be used).</a:t>
            </a:r>
          </a:p>
          <a:p>
            <a:r>
              <a:rPr lang="en-US" dirty="0" smtClean="0"/>
              <a:t>Apply developed methods to a </a:t>
            </a:r>
            <a:r>
              <a:rPr lang="en-US" dirty="0" err="1" smtClean="0"/>
              <a:t>supercapacitor</a:t>
            </a:r>
            <a:endParaRPr lang="en-US" dirty="0" smtClean="0"/>
          </a:p>
          <a:p>
            <a:r>
              <a:rPr lang="en-US" dirty="0" smtClean="0"/>
              <a:t>Create a marketable device/system using the above 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91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Graphene</a:t>
            </a:r>
            <a:r>
              <a:rPr lang="en-US" dirty="0" smtClean="0"/>
              <a:t> was put on hold to put more focus onto DC field capacitor charger.</a:t>
            </a:r>
          </a:p>
          <a:p>
            <a:r>
              <a:rPr lang="en-US" dirty="0" smtClean="0"/>
              <a:t>DC field charger is currently unsuccessful when only using constant DC voltages, when AC is used we are getting a voltage on the inner plates.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06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0389679"/>
              </p:ext>
            </p:extLst>
          </p:nvPr>
        </p:nvGraphicFramePr>
        <p:xfrm>
          <a:off x="304800" y="1447800"/>
          <a:ext cx="8382000" cy="5029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58731"/>
                <a:gridCol w="971892"/>
                <a:gridCol w="1551377"/>
              </a:tblGrid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Task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Week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Members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Investigate Methods for Creating Graphene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1,2,3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Travis, Aman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Get Equipment at Lab station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1,2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All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Build DC Field Capactitor Charger Tester (get access to tool room)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2,3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Khamis, Moe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Perform DC Field Tests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3,4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Khamis, Moe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Perform Capacitor Discharging/Construction tests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4,5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Travis, Aman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Order Supercapacitors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Travis, Aman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Perform Supercapacitor tests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Travis, Aman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Construct more DC Field Capactior charger testers (New Designs)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5,6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Khamis, Moe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Continue experimentation on DC Field capacitor charger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7,8,9,10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All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Prepare End of Semster Presentation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All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9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End of Semster Presentation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All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42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we have!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What’s happening in the inner plates that’s giving us no voltage?</a:t>
            </a:r>
          </a:p>
          <a:p>
            <a:r>
              <a:rPr lang="en-US" dirty="0" smtClean="0"/>
              <a:t>Why is AC giving us results but not DC?</a:t>
            </a:r>
          </a:p>
          <a:p>
            <a:r>
              <a:rPr lang="en-US" dirty="0" smtClean="0"/>
              <a:t>When the source is disconnected the charge dissipates very quickly, why is this happening?</a:t>
            </a:r>
          </a:p>
          <a:p>
            <a:r>
              <a:rPr lang="en-US" dirty="0" smtClean="0"/>
              <a:t>Do we need to create a better capacitor or receiver with the inner plates is there or what is the difference?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1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rder higher permittivity materials, for our DC field charger.</a:t>
            </a:r>
          </a:p>
          <a:p>
            <a:r>
              <a:rPr lang="en-US" dirty="0" smtClean="0"/>
              <a:t>Look into wireless charging technology and possibly implement current designs into our project, instead of our DC field charger.</a:t>
            </a:r>
          </a:p>
          <a:p>
            <a:r>
              <a:rPr lang="en-US" dirty="0" smtClean="0"/>
              <a:t>Focus more on </a:t>
            </a:r>
            <a:r>
              <a:rPr lang="en-US" dirty="0" err="1" smtClean="0"/>
              <a:t>graphene</a:t>
            </a:r>
            <a:r>
              <a:rPr lang="en-US" dirty="0" smtClean="0"/>
              <a:t>, actually creating it and testing the properties/making </a:t>
            </a:r>
            <a:r>
              <a:rPr lang="en-US" dirty="0" err="1" smtClean="0"/>
              <a:t>supercaps</a:t>
            </a:r>
            <a:r>
              <a:rPr lang="en-US" dirty="0" smtClean="0"/>
              <a:t> and possibly other components (antennas?).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305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257800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The project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81000"/>
            <a:ext cx="6629400" cy="453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00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</a:t>
            </a:r>
            <a:r>
              <a:rPr lang="en-US" dirty="0" err="1" smtClean="0"/>
              <a:t>Graphene</a:t>
            </a:r>
            <a:r>
              <a:rPr lang="en-US" dirty="0" smtClean="0"/>
              <a:t>?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Single atom thick sheet of graphite.</a:t>
            </a:r>
          </a:p>
          <a:p>
            <a:r>
              <a:rPr lang="en-US" dirty="0" smtClean="0"/>
              <a:t>Molecular structure is two-dimensional allowing electrons to flow at a </a:t>
            </a:r>
            <a:r>
              <a:rPr lang="en-US" dirty="0" smtClean="0"/>
              <a:t>faster rate than any other conductor.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4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Graphene</a:t>
            </a:r>
            <a:r>
              <a:rPr lang="en-US" dirty="0" smtClean="0"/>
              <a:t> Creation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Explosion of information on the web makes it difficult to tell what is real/possible and what isn’t.</a:t>
            </a:r>
          </a:p>
          <a:p>
            <a:r>
              <a:rPr lang="en-US" dirty="0" smtClean="0"/>
              <a:t>During our research we have found two methods (so far) to obtaining </a:t>
            </a:r>
            <a:r>
              <a:rPr lang="en-US" dirty="0" err="1" smtClean="0"/>
              <a:t>graphene</a:t>
            </a:r>
            <a:r>
              <a:rPr lang="en-US" dirty="0" smtClean="0"/>
              <a:t>, that are within our budget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62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Graphene</a:t>
            </a:r>
            <a:r>
              <a:rPr lang="en-US" dirty="0" smtClean="0"/>
              <a:t> Creation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Tape Method</a:t>
            </a:r>
          </a:p>
          <a:p>
            <a:r>
              <a:rPr lang="en-US" dirty="0" smtClean="0"/>
              <a:t>Light Scribe DVD Burner Method</a:t>
            </a:r>
          </a:p>
          <a:p>
            <a:pPr lvl="1"/>
            <a:r>
              <a:rPr lang="en-US" dirty="0" smtClean="0"/>
              <a:t>Graphite Oxide Solution</a:t>
            </a:r>
          </a:p>
          <a:p>
            <a:pPr lvl="1"/>
            <a:r>
              <a:rPr lang="en-US" dirty="0" smtClean="0"/>
              <a:t>Vacuum Filtration</a:t>
            </a:r>
          </a:p>
          <a:p>
            <a:pPr lvl="1"/>
            <a:r>
              <a:rPr lang="en-US" dirty="0" smtClean="0"/>
              <a:t>Light Scribe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69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Capacitor/</a:t>
            </a:r>
            <a:r>
              <a:rPr lang="en-US" dirty="0" err="1" smtClean="0"/>
              <a:t>Supercapacitor</a:t>
            </a:r>
            <a:r>
              <a:rPr lang="en-US" dirty="0" smtClean="0"/>
              <a:t> </a:t>
            </a:r>
            <a:r>
              <a:rPr lang="en-US" dirty="0" smtClean="0"/>
              <a:t>Discharging </a:t>
            </a:r>
            <a:r>
              <a:rPr lang="en-US" dirty="0" smtClean="0"/>
              <a:t>Experiments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4982" y="1600200"/>
            <a:ext cx="4281818" cy="4648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3.3F </a:t>
            </a:r>
            <a:r>
              <a:rPr lang="en-US" dirty="0" err="1" smtClean="0"/>
              <a:t>Supercapacitor</a:t>
            </a:r>
            <a:endParaRPr lang="en-US" dirty="0" smtClean="0"/>
          </a:p>
          <a:p>
            <a:r>
              <a:rPr lang="en-US" dirty="0" smtClean="0"/>
              <a:t>3.3mF Capacitor</a:t>
            </a:r>
          </a:p>
          <a:p>
            <a:r>
              <a:rPr lang="en-US" dirty="0" smtClean="0"/>
              <a:t>Relatively close physical size </a:t>
            </a:r>
            <a:r>
              <a:rPr lang="en-US" dirty="0" err="1" smtClean="0"/>
              <a:t>Supercap</a:t>
            </a:r>
            <a:r>
              <a:rPr lang="en-US" dirty="0" smtClean="0"/>
              <a:t> 1,000x bigger capacitance.</a:t>
            </a:r>
            <a:endParaRPr lang="en-US" dirty="0" smtClean="0"/>
          </a:p>
          <a:p>
            <a:r>
              <a:rPr lang="en-US" dirty="0" smtClean="0"/>
              <a:t>Discharged with Resistor circuit</a:t>
            </a:r>
            <a:endParaRPr lang="en-US" dirty="0"/>
          </a:p>
          <a:p>
            <a:r>
              <a:rPr lang="en-US" dirty="0" smtClean="0"/>
              <a:t>Discharged </a:t>
            </a:r>
            <a:r>
              <a:rPr lang="en-US" dirty="0" err="1" smtClean="0"/>
              <a:t>withouht</a:t>
            </a:r>
            <a:r>
              <a:rPr lang="en-US" dirty="0" smtClean="0"/>
              <a:t> being connected to a circuit (over a long period of time)</a:t>
            </a:r>
            <a:endParaRPr lang="en-US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25018"/>
            <a:ext cx="3947782" cy="4470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163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Capacitor Discharging Circuit</a:t>
            </a:r>
            <a:br>
              <a:rPr lang="en-US" dirty="0" smtClean="0"/>
            </a:br>
            <a:r>
              <a:rPr lang="en-US" dirty="0" smtClean="0"/>
              <a:t>with Resistor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1266" name="Picture 2" descr="http://hyperphysics.phy-astr.gsu.edu/hbase/electric/imgele/capdi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81200"/>
            <a:ext cx="5533530" cy="354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25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</TotalTime>
  <Words>867</Words>
  <Application>Microsoft Office PowerPoint</Application>
  <PresentationFormat>On-screen Show (4:3)</PresentationFormat>
  <Paragraphs>145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Super Power SD 1324</vt:lpstr>
      <vt:lpstr>Introduction</vt:lpstr>
      <vt:lpstr>Requirements</vt:lpstr>
      <vt:lpstr>The project</vt:lpstr>
      <vt:lpstr>What is Graphene? </vt:lpstr>
      <vt:lpstr>Graphene Creation</vt:lpstr>
      <vt:lpstr>Graphene Creation Methods</vt:lpstr>
      <vt:lpstr>Capacitor/Supercapacitor Discharging Experiments</vt:lpstr>
      <vt:lpstr>Capacitor Discharging Circuit with Resistor </vt:lpstr>
      <vt:lpstr>Capacitor/Supercapacitor Discharging with Resistor </vt:lpstr>
      <vt:lpstr>Supercapacitor</vt:lpstr>
      <vt:lpstr>Capacitor Discharging Circuit without being connected </vt:lpstr>
      <vt:lpstr>Regular Capacitor</vt:lpstr>
      <vt:lpstr>DC Field Capacitor Charger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Diagram for parallel plate capacitors using PCB board</vt:lpstr>
      <vt:lpstr>Calculations </vt:lpstr>
      <vt:lpstr>Using AC Source</vt:lpstr>
      <vt:lpstr>Using AC source after disconnection (to see if there is any charge on plates)</vt:lpstr>
      <vt:lpstr>Using AC source and resistor</vt:lpstr>
      <vt:lpstr>Using AC source and resistor after disconnection</vt:lpstr>
      <vt:lpstr>Using DC source</vt:lpstr>
      <vt:lpstr>Budget</vt:lpstr>
      <vt:lpstr>Summary</vt:lpstr>
      <vt:lpstr>Timeline</vt:lpstr>
      <vt:lpstr>Questions we have!</vt:lpstr>
      <vt:lpstr>What’s Next?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Travis.j.Tolstedt</dc:creator>
  <cp:lastModifiedBy>Travis.j.Tolstedt</cp:lastModifiedBy>
  <cp:revision>51</cp:revision>
  <cp:lastPrinted>2013-12-13T16:19:33Z</cp:lastPrinted>
  <dcterms:created xsi:type="dcterms:W3CDTF">2013-12-11T21:54:37Z</dcterms:created>
  <dcterms:modified xsi:type="dcterms:W3CDTF">2013-12-13T16:24:50Z</dcterms:modified>
</cp:coreProperties>
</file>